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7559675" cy="10691813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47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Imagen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Imagen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7" name="Imagen 7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16" name="Imagen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7" name="Imagen 11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55" name="Imagen 15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56" name="Imagen 15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18/03/16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67834E8-96AC-47A1-8D9F-4E8DBB88F804}" type="slidenum">
              <a:rPr lang="es-ES" sz="1200">
                <a:solidFill>
                  <a:srgbClr val="8B8B8B"/>
                </a:solidFill>
                <a:latin typeface="Calibri"/>
              </a:rPr>
              <a:t>‹Nr.›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400"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000"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ES" sz="2400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18/03/16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1CCB248-7D0F-4097-9A34-DEFE8E9E3FC8}" type="slidenum">
              <a:rPr lang="es-ES" sz="1200">
                <a:solidFill>
                  <a:srgbClr val="8B8B8B"/>
                </a:solidFill>
                <a:latin typeface="Calibri"/>
              </a:rPr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400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ES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ES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</p:spPr>
        <p:txBody>
          <a:bodyPr anchor="ctr"/>
          <a:lstStyle/>
          <a:p>
            <a:pPr>
              <a:buSzPct val="45000"/>
              <a:buFont typeface="StarSymbol"/>
              <a:buChar char="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800">
                <a:solidFill>
                  <a:srgbClr val="8B8B8B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400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ES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ES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18/03/16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83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84337B2-D891-4FD0-8546-3AF924FAFAE9}" type="slidenum">
              <a:rPr lang="es-ES" sz="1200">
                <a:solidFill>
                  <a:srgbClr val="8B8B8B"/>
                </a:solidFill>
                <a:latin typeface="Calibri"/>
              </a:rPr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18/03/16</a:t>
            </a:r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8CFA821-AA2F-4E2B-B07D-134AE5D800A5}" type="slidenum">
              <a:rPr lang="es-ES" sz="1200">
                <a:solidFill>
                  <a:srgbClr val="8B8B8B"/>
                </a:solidFill>
                <a:latin typeface="Calibri"/>
              </a:rPr>
              <a:t>‹Nr.›</a:t>
            </a:fld>
            <a:endParaRPr/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400"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000"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NUL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NUL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NUL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NUL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2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8.xml"/><Relationship Id="rId2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NUL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NUL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FFFFFF"/>
                </a:solidFill>
                <a:latin typeface="Calibri"/>
              </a:rPr>
              <a:t>PROJECT  3</a:t>
            </a:r>
            <a:endParaRPr/>
          </a:p>
        </p:txBody>
      </p:sp>
      <p:sp>
        <p:nvSpPr>
          <p:cNvPr id="158" name="TextShape 2"/>
          <p:cNvSpPr txBox="1"/>
          <p:nvPr/>
        </p:nvSpPr>
        <p:spPr>
          <a:xfrm>
            <a:off x="1371600" y="2337001"/>
            <a:ext cx="6400440" cy="175212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6000" i="1" dirty="0">
                <a:solidFill>
                  <a:srgbClr val="92D050"/>
                </a:solidFill>
                <a:latin typeface="Calibri"/>
              </a:rPr>
              <a:t>WALES </a:t>
            </a: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457200" y="274680"/>
            <a:ext cx="8229240" cy="201096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 dirty="0" err="1">
                <a:solidFill>
                  <a:srgbClr val="000000"/>
                </a:solidFill>
                <a:latin typeface="Calibri"/>
              </a:rPr>
              <a:t>Wales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comprises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a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peninsula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in central-western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Britain.This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one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of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four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countries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that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form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 UK.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Its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capital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Cardiff.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Its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official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language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Welsh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and English.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queen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of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Wales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Elizabeth 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II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</p:txBody>
      </p:sp>
      <p:pic>
        <p:nvPicPr>
          <p:cNvPr id="160" name="3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3071880" y="2357280"/>
            <a:ext cx="3142800" cy="3642840"/>
          </a:xfrm>
          <a:prstGeom prst="rect">
            <a:avLst/>
          </a:prstGeom>
          <a:ln>
            <a:noFill/>
          </a:ln>
        </p:spPr>
      </p:pic>
      <p:pic>
        <p:nvPicPr>
          <p:cNvPr id="161" name="Imagen 160"/>
          <p:cNvPicPr/>
          <p:nvPr/>
        </p:nvPicPr>
        <p:blipFill>
          <a:blip r:embed="rId3"/>
          <a:stretch>
            <a:fillRect/>
          </a:stretch>
        </p:blipFill>
        <p:spPr>
          <a:xfrm>
            <a:off x="2952000" y="2307600"/>
            <a:ext cx="3888000" cy="4172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>
                <a:solidFill>
                  <a:srgbClr val="000000"/>
                </a:solidFill>
                <a:latin typeface="Calibri"/>
              </a:rPr>
              <a:t>The flag is white and green with a  red dragon in the middle</a:t>
            </a:r>
            <a:endParaRPr/>
          </a:p>
        </p:txBody>
      </p:sp>
      <p:pic>
        <p:nvPicPr>
          <p:cNvPr id="163" name="3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1928880" y="2143080"/>
            <a:ext cx="4928760" cy="3571560"/>
          </a:xfrm>
          <a:prstGeom prst="rect">
            <a:avLst/>
          </a:prstGeom>
          <a:ln>
            <a:noFill/>
          </a:ln>
        </p:spPr>
      </p:pic>
      <p:pic>
        <p:nvPicPr>
          <p:cNvPr id="164" name="Imagen 163"/>
          <p:cNvPicPr/>
          <p:nvPr/>
        </p:nvPicPr>
        <p:blipFill>
          <a:blip r:embed="rId3"/>
          <a:stretch>
            <a:fillRect/>
          </a:stretch>
        </p:blipFill>
        <p:spPr>
          <a:xfrm>
            <a:off x="1800000" y="1944000"/>
            <a:ext cx="5616000" cy="396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274680"/>
            <a:ext cx="8229240" cy="158220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 dirty="0" err="1">
                <a:solidFill>
                  <a:srgbClr val="000000"/>
                </a:solidFill>
                <a:latin typeface="Calibri"/>
              </a:rPr>
              <a:t>Wales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has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twenty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thousand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seven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hundred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seventy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–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nine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(20.779)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square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kilometres.
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total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population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3.063.456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inhabitants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</p:txBody>
      </p:sp>
      <p:pic>
        <p:nvPicPr>
          <p:cNvPr id="166" name="3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2643120" y="2071800"/>
            <a:ext cx="3500280" cy="3714480"/>
          </a:xfrm>
          <a:prstGeom prst="rect">
            <a:avLst/>
          </a:prstGeom>
          <a:ln>
            <a:noFill/>
          </a:ln>
        </p:spPr>
      </p:pic>
      <p:pic>
        <p:nvPicPr>
          <p:cNvPr id="167" name="Imagen 166"/>
          <p:cNvPicPr/>
          <p:nvPr/>
        </p:nvPicPr>
        <p:blipFill>
          <a:blip r:embed="rId3"/>
          <a:stretch>
            <a:fillRect/>
          </a:stretch>
        </p:blipFill>
        <p:spPr>
          <a:xfrm>
            <a:off x="2511896" y="2071800"/>
            <a:ext cx="4040104" cy="38825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>
                <a:solidFill>
                  <a:srgbClr val="000000"/>
                </a:solidFill>
                <a:latin typeface="Calibri"/>
              </a:rPr>
              <a:t>It’s currency is the pound sterling.</a:t>
            </a:r>
            <a:endParaRPr/>
          </a:p>
        </p:txBody>
      </p:sp>
      <p:pic>
        <p:nvPicPr>
          <p:cNvPr id="169" name="3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2071800" y="1643040"/>
            <a:ext cx="5143320" cy="3928680"/>
          </a:xfrm>
          <a:prstGeom prst="rect">
            <a:avLst/>
          </a:prstGeom>
          <a:ln>
            <a:noFill/>
          </a:ln>
        </p:spPr>
      </p:pic>
      <p:pic>
        <p:nvPicPr>
          <p:cNvPr id="170" name="Imagen 169"/>
          <p:cNvPicPr/>
          <p:nvPr/>
        </p:nvPicPr>
        <p:blipFill>
          <a:blip r:embed="rId3"/>
          <a:stretch>
            <a:fillRect/>
          </a:stretch>
        </p:blipFill>
        <p:spPr>
          <a:xfrm>
            <a:off x="2088000" y="1417320"/>
            <a:ext cx="5112000" cy="4270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 dirty="0" err="1">
                <a:solidFill>
                  <a:srgbClr val="000000"/>
                </a:solidFill>
                <a:latin typeface="Calibri"/>
              </a:rPr>
              <a:t>It’s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main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symbol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red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dragon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.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Ano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ther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national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emblems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are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leek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daffodil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</p:txBody>
      </p:sp>
      <p:pic>
        <p:nvPicPr>
          <p:cNvPr id="172" name="6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080" y="2357280"/>
            <a:ext cx="3119040" cy="2019600"/>
          </a:xfrm>
          <a:prstGeom prst="rect">
            <a:avLst/>
          </a:prstGeom>
          <a:ln>
            <a:noFill/>
          </a:ln>
        </p:spPr>
      </p:pic>
      <p:pic>
        <p:nvPicPr>
          <p:cNvPr id="173" name="10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5286240" y="1643040"/>
            <a:ext cx="2642760" cy="2571480"/>
          </a:xfrm>
          <a:prstGeom prst="rect">
            <a:avLst/>
          </a:prstGeom>
          <a:ln>
            <a:noFill/>
          </a:ln>
        </p:spPr>
      </p:pic>
      <p:sp>
        <p:nvSpPr>
          <p:cNvPr id="174" name="CustomShape 2"/>
          <p:cNvSpPr/>
          <p:nvPr/>
        </p:nvSpPr>
        <p:spPr>
          <a:xfrm>
            <a:off x="1214280" y="4572000"/>
            <a:ext cx="2428560" cy="114264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000000"/>
                </a:solidFill>
                <a:latin typeface="Calibri"/>
              </a:rPr>
              <a:t>RED GRAGON WALES</a:t>
            </a:r>
            <a:endParaRPr/>
          </a:p>
        </p:txBody>
      </p:sp>
      <p:sp>
        <p:nvSpPr>
          <p:cNvPr id="175" name="CustomShape 3"/>
          <p:cNvSpPr/>
          <p:nvPr/>
        </p:nvSpPr>
        <p:spPr>
          <a:xfrm>
            <a:off x="5500800" y="4429080"/>
            <a:ext cx="2785680" cy="128556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 w="9360">
            <a:solidFill>
              <a:srgbClr val="4A7EBB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000000"/>
                </a:solidFill>
                <a:latin typeface="Calibri"/>
              </a:rPr>
              <a:t>THE LEEK AND DAFFODIL</a:t>
            </a:r>
            <a:endParaRPr/>
          </a:p>
        </p:txBody>
      </p:sp>
      <p:pic>
        <p:nvPicPr>
          <p:cNvPr id="176" name="Imagen 175"/>
          <p:cNvPicPr/>
          <p:nvPr/>
        </p:nvPicPr>
        <p:blipFill>
          <a:blip r:embed="rId3"/>
          <a:stretch>
            <a:fillRect/>
          </a:stretch>
        </p:blipFill>
        <p:spPr>
          <a:xfrm>
            <a:off x="1000080" y="2357280"/>
            <a:ext cx="3119040" cy="2019600"/>
          </a:xfrm>
          <a:prstGeom prst="rect">
            <a:avLst/>
          </a:prstGeom>
          <a:ln>
            <a:noFill/>
          </a:ln>
        </p:spPr>
      </p:pic>
      <p:pic>
        <p:nvPicPr>
          <p:cNvPr id="177" name="Imagen 176"/>
          <p:cNvPicPr/>
          <p:nvPr/>
        </p:nvPicPr>
        <p:blipFill>
          <a:blip r:embed="rId4"/>
          <a:stretch>
            <a:fillRect/>
          </a:stretch>
        </p:blipFill>
        <p:spPr>
          <a:xfrm>
            <a:off x="5319000" y="1643040"/>
            <a:ext cx="2529000" cy="2485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lamb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meet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traditionally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associated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with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Wales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cooking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.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Wales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gastronomy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often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includes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seafood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. 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T</a:t>
            </a:r>
            <a:r>
              <a:rPr lang="es-ES" sz="2800" dirty="0" err="1" smtClean="0">
                <a:solidFill>
                  <a:srgbClr val="000000"/>
                </a:solidFill>
                <a:latin typeface="Calibri"/>
              </a:rPr>
              <a:t>his</a:t>
            </a:r>
            <a:r>
              <a:rPr lang="es-ES" sz="2800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is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reflected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in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use of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cockles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 and </a:t>
            </a:r>
            <a:r>
              <a:rPr lang="es-ES" sz="2800" dirty="0" err="1">
                <a:solidFill>
                  <a:srgbClr val="000000"/>
                </a:solidFill>
                <a:latin typeface="Calibri"/>
              </a:rPr>
              <a:t>seaweed</a:t>
            </a:r>
            <a:r>
              <a:rPr lang="es-ES" sz="28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</p:txBody>
      </p:sp>
      <p:pic>
        <p:nvPicPr>
          <p:cNvPr id="179" name="3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785880" y="2428920"/>
            <a:ext cx="3142800" cy="2305440"/>
          </a:xfrm>
          <a:prstGeom prst="rect">
            <a:avLst/>
          </a:prstGeom>
          <a:ln>
            <a:noFill/>
          </a:ln>
        </p:spPr>
      </p:pic>
      <p:pic>
        <p:nvPicPr>
          <p:cNvPr id="180" name="5 Marcador de contenido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2786040"/>
            <a:ext cx="3642840" cy="1785600"/>
          </a:xfrm>
          <a:prstGeom prst="rect">
            <a:avLst/>
          </a:prstGeom>
          <a:ln>
            <a:noFill/>
          </a:ln>
        </p:spPr>
      </p:pic>
      <p:sp>
        <p:nvSpPr>
          <p:cNvPr id="181" name="CustomShape 2"/>
          <p:cNvSpPr/>
          <p:nvPr/>
        </p:nvSpPr>
        <p:spPr>
          <a:xfrm>
            <a:off x="857160" y="4857840"/>
            <a:ext cx="3285720" cy="999720"/>
          </a:xfrm>
          <a:prstGeom prst="ribbon2">
            <a:avLst>
              <a:gd name="adj1" fmla="val 23700"/>
              <a:gd name="adj2" fmla="val 42294"/>
            </a:avLst>
          </a:prstGeom>
          <a:gradFill>
            <a:gsLst>
              <a:gs pos="0">
                <a:srgbClr val="F4FFE6"/>
              </a:gs>
              <a:gs pos="50000">
                <a:srgbClr val="D9FDA6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000000"/>
                </a:solidFill>
                <a:latin typeface="Calibri"/>
              </a:rPr>
              <a:t>LAMB</a:t>
            </a:r>
            <a:endParaRPr/>
          </a:p>
        </p:txBody>
      </p:sp>
      <p:sp>
        <p:nvSpPr>
          <p:cNvPr id="182" name="CustomShape 3"/>
          <p:cNvSpPr/>
          <p:nvPr/>
        </p:nvSpPr>
        <p:spPr>
          <a:xfrm>
            <a:off x="4714920" y="4929120"/>
            <a:ext cx="3571560" cy="999720"/>
          </a:xfrm>
          <a:prstGeom prst="ribbon2">
            <a:avLst>
              <a:gd name="adj1" fmla="val 19479"/>
              <a:gd name="adj2" fmla="val 42123"/>
            </a:avLst>
          </a:prstGeom>
          <a:gradFill>
            <a:gsLst>
              <a:gs pos="0">
                <a:srgbClr val="F4FFE6"/>
              </a:gs>
              <a:gs pos="50000">
                <a:srgbClr val="D9FDA6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000000"/>
                </a:solidFill>
                <a:latin typeface="Calibri"/>
              </a:rPr>
              <a:t>COCKLES AND SEAWEED</a:t>
            </a:r>
            <a:endParaRPr/>
          </a:p>
        </p:txBody>
      </p:sp>
      <p:pic>
        <p:nvPicPr>
          <p:cNvPr id="183" name="Imagen 182"/>
          <p:cNvPicPr/>
          <p:nvPr/>
        </p:nvPicPr>
        <p:blipFill>
          <a:blip r:embed="rId3"/>
          <a:stretch>
            <a:fillRect/>
          </a:stretch>
        </p:blipFill>
        <p:spPr>
          <a:xfrm>
            <a:off x="785880" y="2400480"/>
            <a:ext cx="3142800" cy="2457360"/>
          </a:xfrm>
          <a:prstGeom prst="rect">
            <a:avLst/>
          </a:prstGeom>
          <a:ln>
            <a:noFill/>
          </a:ln>
        </p:spPr>
      </p:pic>
      <p:pic>
        <p:nvPicPr>
          <p:cNvPr id="184" name="Imagen 183"/>
          <p:cNvPicPr/>
          <p:nvPr/>
        </p:nvPicPr>
        <p:blipFill>
          <a:blip r:embed="rId4"/>
          <a:stretch>
            <a:fillRect/>
          </a:stretch>
        </p:blipFill>
        <p:spPr>
          <a:xfrm>
            <a:off x="4572000" y="2786040"/>
            <a:ext cx="3642840" cy="1785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dirty="0" err="1">
                <a:latin typeface="Calibri"/>
              </a:rPr>
              <a:t>The</a:t>
            </a:r>
            <a:r>
              <a:rPr lang="es-ES" dirty="0">
                <a:latin typeface="Calibri"/>
              </a:rPr>
              <a:t> </a:t>
            </a:r>
            <a:r>
              <a:rPr lang="es-ES" dirty="0" err="1">
                <a:latin typeface="Calibri"/>
              </a:rPr>
              <a:t>leek</a:t>
            </a:r>
            <a:r>
              <a:rPr lang="es-ES" dirty="0">
                <a:latin typeface="Calibri"/>
              </a:rPr>
              <a:t> </a:t>
            </a:r>
            <a:r>
              <a:rPr lang="es-ES" dirty="0" err="1">
                <a:latin typeface="Calibri"/>
              </a:rPr>
              <a:t>is</a:t>
            </a:r>
            <a:r>
              <a:rPr lang="es-ES" dirty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also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very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>
                <a:latin typeface="Calibri"/>
              </a:rPr>
              <a:t>common</a:t>
            </a:r>
            <a:r>
              <a:rPr lang="es-ES" dirty="0">
                <a:latin typeface="Calibri"/>
              </a:rPr>
              <a:t> in </a:t>
            </a:r>
            <a:r>
              <a:rPr lang="es-ES" dirty="0" err="1">
                <a:latin typeface="Calibri"/>
              </a:rPr>
              <a:t>Wales</a:t>
            </a:r>
            <a:r>
              <a:rPr lang="es-ES" dirty="0">
                <a:latin typeface="Calibri"/>
              </a:rPr>
              <a:t> </a:t>
            </a:r>
            <a:r>
              <a:rPr lang="es-ES" dirty="0" err="1">
                <a:latin typeface="Calibri"/>
              </a:rPr>
              <a:t>cousine</a:t>
            </a:r>
            <a:r>
              <a:rPr lang="es-ES" dirty="0">
                <a:latin typeface="Calibri"/>
              </a:rPr>
              <a:t>.</a:t>
            </a:r>
            <a:endParaRPr dirty="0"/>
          </a:p>
        </p:txBody>
      </p:sp>
      <p:pic>
        <p:nvPicPr>
          <p:cNvPr id="186" name="Imagen 185"/>
          <p:cNvPicPr/>
          <p:nvPr/>
        </p:nvPicPr>
        <p:blipFill>
          <a:blip r:embed="rId2"/>
          <a:stretch>
            <a:fillRect/>
          </a:stretch>
        </p:blipFill>
        <p:spPr>
          <a:xfrm>
            <a:off x="3285720" y="1493280"/>
            <a:ext cx="2114280" cy="4266720"/>
          </a:xfrm>
          <a:prstGeom prst="rect">
            <a:avLst/>
          </a:prstGeom>
          <a:ln>
            <a:noFill/>
          </a:ln>
        </p:spPr>
      </p:pic>
      <p:pic>
        <p:nvPicPr>
          <p:cNvPr id="187" name="Imagen 186"/>
          <p:cNvPicPr/>
          <p:nvPr/>
        </p:nvPicPr>
        <p:blipFill>
          <a:blip r:embed="rId3"/>
          <a:stretch>
            <a:fillRect/>
          </a:stretch>
        </p:blipFill>
        <p:spPr>
          <a:xfrm>
            <a:off x="3285720" y="1497960"/>
            <a:ext cx="2114280" cy="4262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>
                <a:latin typeface="Calibri"/>
              </a:rPr>
              <a:t>The Wales rugby team is currently fouth in the world ranking of rugby.</a:t>
            </a:r>
            <a:endParaRPr/>
          </a:p>
        </p:txBody>
      </p:sp>
      <p:pic>
        <p:nvPicPr>
          <p:cNvPr id="189" name="Imagen 188"/>
          <p:cNvPicPr/>
          <p:nvPr/>
        </p:nvPicPr>
        <p:blipFill>
          <a:blip r:embed="rId2"/>
          <a:stretch>
            <a:fillRect/>
          </a:stretch>
        </p:blipFill>
        <p:spPr>
          <a:xfrm>
            <a:off x="1728000" y="1728000"/>
            <a:ext cx="5648400" cy="3888000"/>
          </a:xfrm>
          <a:prstGeom prst="rect">
            <a:avLst/>
          </a:prstGeom>
          <a:ln>
            <a:noFill/>
          </a:ln>
        </p:spPr>
      </p:pic>
      <p:pic>
        <p:nvPicPr>
          <p:cNvPr id="190" name="Imagen 189"/>
          <p:cNvPicPr/>
          <p:nvPr/>
        </p:nvPicPr>
        <p:blipFill>
          <a:blip r:embed="rId3"/>
          <a:stretch>
            <a:fillRect/>
          </a:stretch>
        </p:blipFill>
        <p:spPr>
          <a:xfrm>
            <a:off x="1728000" y="1668600"/>
            <a:ext cx="5904000" cy="3947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dirty="0" err="1" smtClean="0">
                <a:latin typeface="Calibri"/>
              </a:rPr>
              <a:t>T</a:t>
            </a:r>
            <a:r>
              <a:rPr lang="es-ES" dirty="0" err="1" smtClean="0">
                <a:latin typeface="Calibri"/>
              </a:rPr>
              <a:t>he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great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singer</a:t>
            </a:r>
            <a:r>
              <a:rPr lang="es-ES" dirty="0" smtClean="0">
                <a:latin typeface="Calibri"/>
              </a:rPr>
              <a:t> </a:t>
            </a:r>
            <a:r>
              <a:rPr lang="es-ES" dirty="0">
                <a:latin typeface="Calibri"/>
              </a:rPr>
              <a:t>Tom </a:t>
            </a:r>
            <a:r>
              <a:rPr lang="es-ES" dirty="0" smtClean="0">
                <a:latin typeface="Calibri"/>
              </a:rPr>
              <a:t>Jones </a:t>
            </a:r>
            <a:r>
              <a:rPr lang="es-ES" dirty="0" err="1" smtClean="0">
                <a:latin typeface="Calibri"/>
              </a:rPr>
              <a:t>is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from</a:t>
            </a:r>
            <a:r>
              <a:rPr lang="es-ES" dirty="0" smtClean="0">
                <a:latin typeface="Calibri"/>
              </a:rPr>
              <a:t> </a:t>
            </a:r>
            <a:r>
              <a:rPr lang="es-ES" dirty="0" err="1" smtClean="0">
                <a:latin typeface="Calibri"/>
              </a:rPr>
              <a:t>Wales</a:t>
            </a:r>
            <a:r>
              <a:rPr lang="es-ES" dirty="0" smtClean="0">
                <a:latin typeface="Calibri"/>
              </a:rPr>
              <a:t>.</a:t>
            </a:r>
            <a:endParaRPr dirty="0"/>
          </a:p>
        </p:txBody>
      </p:sp>
      <p:pic>
        <p:nvPicPr>
          <p:cNvPr id="192" name="Imagen 191"/>
          <p:cNvPicPr/>
          <p:nvPr/>
        </p:nvPicPr>
        <p:blipFill>
          <a:blip r:embed="rId2"/>
          <a:stretch>
            <a:fillRect/>
          </a:stretch>
        </p:blipFill>
        <p:spPr>
          <a:xfrm>
            <a:off x="2376000" y="1656000"/>
            <a:ext cx="4248000" cy="403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>
                <a:latin typeface="Calibri"/>
              </a:rPr>
              <a:t>It's most typical instruments are:</a:t>
            </a:r>
            <a:endParaRPr/>
          </a:p>
        </p:txBody>
      </p:sp>
      <p:pic>
        <p:nvPicPr>
          <p:cNvPr id="194" name="Imagen 193"/>
          <p:cNvPicPr/>
          <p:nvPr/>
        </p:nvPicPr>
        <p:blipFill>
          <a:blip r:embed="rId2"/>
          <a:stretch>
            <a:fillRect/>
          </a:stretch>
        </p:blipFill>
        <p:spPr>
          <a:xfrm>
            <a:off x="593280" y="2520000"/>
            <a:ext cx="2142720" cy="2142720"/>
          </a:xfrm>
          <a:prstGeom prst="rect">
            <a:avLst/>
          </a:prstGeom>
          <a:ln>
            <a:noFill/>
          </a:ln>
        </p:spPr>
      </p:pic>
      <p:pic>
        <p:nvPicPr>
          <p:cNvPr id="195" name="Imagen 194"/>
          <p:cNvPicPr/>
          <p:nvPr/>
        </p:nvPicPr>
        <p:blipFill>
          <a:blip r:embed="rId3"/>
          <a:stretch>
            <a:fillRect/>
          </a:stretch>
        </p:blipFill>
        <p:spPr>
          <a:xfrm>
            <a:off x="3424320" y="2379600"/>
            <a:ext cx="2047680" cy="2228400"/>
          </a:xfrm>
          <a:prstGeom prst="rect">
            <a:avLst/>
          </a:prstGeom>
          <a:ln>
            <a:noFill/>
          </a:ln>
        </p:spPr>
      </p:pic>
      <p:pic>
        <p:nvPicPr>
          <p:cNvPr id="196" name="Imagen 195"/>
          <p:cNvPicPr/>
          <p:nvPr/>
        </p:nvPicPr>
        <p:blipFill>
          <a:blip r:embed="rId4"/>
          <a:stretch>
            <a:fillRect/>
          </a:stretch>
        </p:blipFill>
        <p:spPr>
          <a:xfrm>
            <a:off x="6537240" y="2088000"/>
            <a:ext cx="1742760" cy="2619000"/>
          </a:xfrm>
          <a:prstGeom prst="rect">
            <a:avLst/>
          </a:prstGeom>
          <a:ln>
            <a:noFill/>
          </a:ln>
        </p:spPr>
      </p:pic>
      <p:sp>
        <p:nvSpPr>
          <p:cNvPr id="197" name="CustomShape 2"/>
          <p:cNvSpPr/>
          <p:nvPr/>
        </p:nvSpPr>
        <p:spPr>
          <a:xfrm>
            <a:off x="504000" y="4680000"/>
            <a:ext cx="2232000" cy="1080000"/>
          </a:xfrm>
          <a:prstGeom prst="flowChartPunchedTape">
            <a:avLst/>
          </a:prstGeom>
          <a:solidFill>
            <a:srgbClr val="729FCF"/>
          </a:solidFill>
          <a:ln>
            <a:solidFill>
              <a:srgbClr val="FFFFCC"/>
            </a:solidFill>
          </a:ln>
        </p:spPr>
        <p:txBody>
          <a:bodyPr wrap="none" lIns="90000" tIns="45000" rIns="90000" bIns="45000" anchor="ctr"/>
          <a:lstStyle/>
          <a:p>
            <a:pPr algn="ctr"/>
            <a:r>
              <a:rPr lang="es-ES">
                <a:latin typeface="Arial"/>
              </a:rPr>
              <a:t>The bagpipes</a:t>
            </a:r>
            <a:endParaRPr/>
          </a:p>
        </p:txBody>
      </p:sp>
      <p:sp>
        <p:nvSpPr>
          <p:cNvPr id="198" name="CustomShape 3"/>
          <p:cNvSpPr/>
          <p:nvPr/>
        </p:nvSpPr>
        <p:spPr>
          <a:xfrm>
            <a:off x="3600000" y="4680000"/>
            <a:ext cx="2088000" cy="1152000"/>
          </a:xfrm>
          <a:prstGeom prst="flowChartPunchedTape">
            <a:avLst/>
          </a:prstGeom>
          <a:solidFill>
            <a:srgbClr val="729FCF"/>
          </a:solidFill>
          <a:ln>
            <a:solidFill>
              <a:srgbClr val="FFCC99"/>
            </a:solidFill>
          </a:ln>
        </p:spPr>
        <p:txBody>
          <a:bodyPr wrap="none" lIns="90000" tIns="45000" rIns="90000" bIns="45000" anchor="ctr"/>
          <a:lstStyle/>
          <a:p>
            <a:pPr algn="ctr"/>
            <a:r>
              <a:rPr lang="es-ES">
                <a:latin typeface="Arial"/>
              </a:rPr>
              <a:t>The violin</a:t>
            </a:r>
            <a:endParaRPr/>
          </a:p>
        </p:txBody>
      </p:sp>
      <p:sp>
        <p:nvSpPr>
          <p:cNvPr id="199" name="CustomShape 4"/>
          <p:cNvSpPr/>
          <p:nvPr/>
        </p:nvSpPr>
        <p:spPr>
          <a:xfrm>
            <a:off x="6336000" y="4824000"/>
            <a:ext cx="2160000" cy="1224000"/>
          </a:xfrm>
          <a:prstGeom prst="flowChartPunchedTape">
            <a:avLst/>
          </a:prstGeom>
          <a:solidFill>
            <a:srgbClr val="729FCF"/>
          </a:solidFill>
          <a:ln>
            <a:solidFill>
              <a:srgbClr val="FFFFCC"/>
            </a:solidFill>
          </a:ln>
        </p:spPr>
        <p:txBody>
          <a:bodyPr wrap="none" lIns="90000" tIns="45000" rIns="90000" bIns="45000" anchor="ctr"/>
          <a:lstStyle/>
          <a:p>
            <a:pPr algn="ctr"/>
            <a:r>
              <a:rPr lang="es-ES">
                <a:latin typeface="Arial"/>
              </a:rPr>
              <a:t>The celtic harp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Shape 1"/>
          <p:cNvSpPr txBox="1"/>
          <p:nvPr/>
        </p:nvSpPr>
        <p:spPr>
          <a:xfrm>
            <a:off x="500040" y="264312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6000">
                <a:solidFill>
                  <a:srgbClr val="0D0D0D"/>
                </a:solidFill>
                <a:latin typeface="Calibri"/>
              </a:rPr>
              <a:t>THE END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Macintosh PowerPoint</Application>
  <PresentationFormat>Presentación en pantalla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Agueda Grau</cp:lastModifiedBy>
  <cp:revision>1</cp:revision>
  <dcterms:modified xsi:type="dcterms:W3CDTF">2018-11-04T21:51:55Z</dcterms:modified>
</cp:coreProperties>
</file>